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sldIdLst>
    <p:sldId id="265" r:id="rId2"/>
    <p:sldId id="294" r:id="rId3"/>
    <p:sldId id="296" r:id="rId4"/>
    <p:sldId id="297" r:id="rId5"/>
    <p:sldId id="298" r:id="rId6"/>
    <p:sldId id="299" r:id="rId7"/>
    <p:sldId id="300" r:id="rId8"/>
    <p:sldId id="301" r:id="rId9"/>
    <p:sldId id="292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03" autoAdjust="0"/>
    <p:restoredTop sz="94624" autoAdjust="0"/>
  </p:normalViewPr>
  <p:slideViewPr>
    <p:cSldViewPr>
      <p:cViewPr varScale="1">
        <p:scale>
          <a:sx n="71" d="100"/>
          <a:sy n="71" d="100"/>
        </p:scale>
        <p:origin x="1434" y="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161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085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85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265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098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665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166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365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76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218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90754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643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2413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3667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1322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77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604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geo-sm.ru/products/geomembrana/" TargetMode="External"/><Relationship Id="rId2" Type="http://schemas.openxmlformats.org/officeDocument/2006/relationships/hyperlink" Target="https://geo-sm.ru/products/geotekstil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eo-sm.ru/products/geosetka/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-396552" y="1124744"/>
            <a:ext cx="9865096" cy="2262781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/>
              <a:t>	</a:t>
            </a:r>
            <a:r>
              <a:rPr lang="ru-RU" b="1" dirty="0"/>
              <a:t>Основы проектирования городских дорог и улиц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417927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700808"/>
            <a:ext cx="8280920" cy="3168352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/>
              <a:t>Тема </a:t>
            </a:r>
            <a:r>
              <a:rPr lang="ru-RU" sz="4800" dirty="0"/>
              <a:t>1. Лекция 1 </a:t>
            </a: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dirty="0"/>
              <a:t>Основные принципы планирования дорог. </a:t>
            </a:r>
            <a:r>
              <a:rPr lang="ru-RU" dirty="0"/>
              <a:t/>
            </a:r>
            <a:br>
              <a:rPr lang="ru-RU" dirty="0"/>
            </a:b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491747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692696"/>
            <a:ext cx="7416824" cy="1280890"/>
          </a:xfrm>
        </p:spPr>
        <p:txBody>
          <a:bodyPr>
            <a:noAutofit/>
          </a:bodyPr>
          <a:lstStyle/>
          <a:p>
            <a:pPr algn="just"/>
            <a:r>
              <a:rPr lang="ru-RU" sz="2000" b="1" dirty="0"/>
              <a:t>Для обеспечения покрытий дорог факторами долговечности неотъемлемую роль играет разработка проектирования дорог. В техническом задании на разработку проекта сегодня важным значением обладает использование </a:t>
            </a:r>
            <a:r>
              <a:rPr lang="ru-RU" sz="2000" b="1" dirty="0" err="1"/>
              <a:t>геосинетических</a:t>
            </a:r>
            <a:r>
              <a:rPr lang="ru-RU" sz="2000" b="1" dirty="0"/>
              <a:t> материалов. Особенности проектирования дорог связаны с условиями их прокладки, нюансами геологии на территории строительства и заключаются в обеспечении их качества и долговечности покрытия.</a:t>
            </a:r>
            <a:br>
              <a:rPr lang="ru-RU" sz="2000" b="1" dirty="0"/>
            </a:br>
            <a:r>
              <a:rPr lang="ru-RU" sz="2000" b="1" dirty="0"/>
              <a:t>Купить </a:t>
            </a:r>
            <a:r>
              <a:rPr lang="ru-RU" sz="2000" b="1" dirty="0" err="1"/>
              <a:t>геосинтетики</a:t>
            </a:r>
            <a:r>
              <a:rPr lang="ru-RU" sz="2000" b="1" dirty="0"/>
              <a:t> </a:t>
            </a:r>
            <a:r>
              <a:rPr lang="ru-RU" sz="2000" b="1" dirty="0" err="1"/>
              <a:t>Геофлакс</a:t>
            </a:r>
            <a:r>
              <a:rPr lang="ru-RU" sz="2000" b="1" dirty="0"/>
              <a:t> для проектирования автомобильных дорог по ГОСТ можно в компании </a:t>
            </a:r>
            <a:r>
              <a:rPr lang="ru-RU" sz="2000" b="1" dirty="0" err="1"/>
              <a:t>GeoSM</a:t>
            </a:r>
            <a:r>
              <a:rPr lang="ru-RU" sz="2000" b="1" dirty="0"/>
              <a:t>, много лет занимающейся производством и продажами всего ассортимента этих материалов по наилучшим ценам. Для производства наших материалов для дорожных работ мы разработали уникальную, запатентованную технологию. Мы много лет специализируемся на изготовлении высококачественных и уникальных </a:t>
            </a:r>
            <a:r>
              <a:rPr lang="ru-RU" sz="2000" b="1" dirty="0" err="1"/>
              <a:t>геосинтетиков</a:t>
            </a:r>
            <a:r>
              <a:rPr lang="ru-RU" sz="2000" b="1" dirty="0"/>
              <a:t> </a:t>
            </a:r>
            <a:r>
              <a:rPr lang="ru-RU" sz="2000" b="1" dirty="0" err="1"/>
              <a:t>Геофлакс</a:t>
            </a:r>
            <a:r>
              <a:rPr lang="ru-RU" sz="2000" b="1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578960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03648" y="620688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sz="2800" u="sng" dirty="0" err="1" smtClean="0">
                <a:solidFill>
                  <a:srgbClr val="000000"/>
                </a:solidFill>
                <a:latin typeface="Calibri" panose="020F0502020204030204" pitchFamily="34" charset="0"/>
                <a:hlinkClick r:id="rId2"/>
              </a:rPr>
              <a:t>геотекстильного</a:t>
            </a:r>
            <a:r>
              <a:rPr lang="ru-RU" sz="2800" u="sng" dirty="0" smtClean="0">
                <a:solidFill>
                  <a:srgbClr val="000000"/>
                </a:solidFill>
                <a:latin typeface="Calibri" panose="020F0502020204030204" pitchFamily="34" charset="0"/>
                <a:hlinkClick r:id="rId2"/>
              </a:rPr>
              <a:t> полотна;</a:t>
            </a:r>
            <a:endParaRPr lang="ru-RU" sz="2800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2800" u="sng" dirty="0" err="1" smtClean="0">
                <a:solidFill>
                  <a:srgbClr val="000000"/>
                </a:solidFill>
                <a:latin typeface="Calibri" panose="020F0502020204030204" pitchFamily="34" charset="0"/>
                <a:hlinkClick r:id="rId3"/>
              </a:rPr>
              <a:t>геомембраны</a:t>
            </a:r>
            <a:r>
              <a:rPr lang="ru-RU" sz="2800" u="sng" dirty="0" smtClean="0">
                <a:solidFill>
                  <a:srgbClr val="000000"/>
                </a:solidFill>
                <a:latin typeface="Calibri" panose="020F0502020204030204" pitchFamily="34" charset="0"/>
                <a:hlinkClick r:id="rId3"/>
              </a:rPr>
              <a:t>;</a:t>
            </a:r>
            <a:endParaRPr lang="ru-RU" sz="2800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2800" u="sng" dirty="0" err="1" smtClean="0">
                <a:solidFill>
                  <a:srgbClr val="000000"/>
                </a:solidFill>
                <a:latin typeface="Calibri" panose="020F0502020204030204" pitchFamily="34" charset="0"/>
                <a:hlinkClick r:id="rId4"/>
              </a:rPr>
              <a:t>геосетки</a:t>
            </a:r>
            <a:r>
              <a:rPr lang="ru-RU" sz="28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.</a:t>
            </a:r>
            <a:endParaRPr lang="ru-RU" sz="2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03648" y="2005683"/>
            <a:ext cx="698477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cap="all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ПРОЕКТИРОВАНИЕ И ИЗЫСКАНИЯ ДОРОГ: ОСНОВНЫЕ ПРИНЦИПЫ</a:t>
            </a:r>
          </a:p>
          <a:p>
            <a:pPr algn="just"/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Разработка проекта автомобильных дорог состоит из:</a:t>
            </a:r>
          </a:p>
          <a:p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• Исследований природно-климатических характеристик района,</a:t>
            </a:r>
            <a:br>
              <a:rPr lang="ru-RU" sz="24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</a:b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• Анализа самого проекта,</a:t>
            </a:r>
            <a:br>
              <a:rPr lang="ru-RU" sz="24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</a:b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• Планирования трассы,</a:t>
            </a:r>
            <a:br>
              <a:rPr lang="ru-RU" sz="24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</a:b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• Конструирования и расчета дорожной одежды,</a:t>
            </a:r>
            <a:br>
              <a:rPr lang="ru-RU" sz="24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</a:b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• Определения сроков по выполнению комплекса работ,</a:t>
            </a:r>
            <a:br>
              <a:rPr lang="ru-RU" sz="24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</a:b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• Перечисления необходимого парка оборудования и техники, используемых материалов.</a:t>
            </a:r>
            <a:endParaRPr lang="ru-RU" sz="2400" b="0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4609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75656" y="764704"/>
            <a:ext cx="741682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cap="all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ОСНОВНЫЕ ЭТАПЫ ПРОЕКТИРОВАНИЯ И ИЗЫСКАНИЯ ДОРОГ</a:t>
            </a:r>
          </a:p>
          <a:p>
            <a:pPr algn="just"/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Современные методы проектирования автомобильных дорог используются для того, чтобы предоставить комплексную оценку природных условий и техногенных параметров на трассе, выбранной для строительства. Если возникает вопрос по сути проектирования дорог, то следует понимать, что речь идет о следующих работах:</a:t>
            </a:r>
          </a:p>
          <a:p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• Рекогносцировке на местности;</a:t>
            </a:r>
            <a:br>
              <a:rPr lang="ru-RU" sz="24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</a:b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• Топографической съемке;</a:t>
            </a:r>
            <a:br>
              <a:rPr lang="ru-RU" sz="24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</a:b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• Технических изысканиях дорог, включающих испытания грунтов в комплексе с бурением скважин;</a:t>
            </a:r>
            <a:br>
              <a:rPr lang="ru-RU" sz="24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</a:b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• Лабораторных исследованиях.</a:t>
            </a:r>
            <a:endParaRPr lang="ru-RU" sz="2400" b="0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97554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0154" y="404664"/>
            <a:ext cx="882047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cap="all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КАКИЕ МАТЕРИАЛЫ ЗАКЛАДЫВАЮТ В ПРОЕКТ АВТОМОБИЛЬНОЙ ДОРОГИ</a:t>
            </a:r>
          </a:p>
          <a:p>
            <a:pPr algn="just"/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Наряду с традиционно использующимися материалами (щебнем и песком) в программу технических заданий по проектированию городских дорог включается применение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геосинтетиков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. Строители активно пользуются инновационными технологиями и ассортиментом качественных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геосинтетических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 материалов, что обеспечивает заказчиков надежными покрытиями из асфальта или бетона, эстакадами и мостами. Благодаря повышению износоустойчивости дорожного покрытия достигают снижения стоимости обустройства дорог и периодичности осуществления ремонтов.</a:t>
            </a:r>
          </a:p>
          <a:p>
            <a:pPr algn="just"/>
            <a:r>
              <a:rPr lang="ru-RU" b="1" cap="all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ГЕОСИНТЕТИЧЕСКИЕ МАТЕРИАЛЫ В ПРОЕКТАХ ДОРОГ РАЗНОГО НАЗНАЧЕНИЯ</a:t>
            </a:r>
          </a:p>
          <a:p>
            <a:pPr algn="just"/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С помощью специалистов возможен точный расчет экономической выгоды использования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геосинтетических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 материалов и консультация по любым нюансам эксплуатации. Благодаря повышению износоустойчивости при проектировании дорог на горной местности достигают снижения стоимости обустройства дорог и периодичности осуществления ремонтов.</a:t>
            </a:r>
          </a:p>
          <a:p>
            <a:pPr algn="just"/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Наряду с традиционно использующимися материалами (щебнем и песком) в программу технических заданий по проектированию дорог на болотах включается применение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геосинтетиков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. Строители активно пользуются инновационными технологиями и ассортиментом качественных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геосинтетических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 материалов, что обеспечивает заказчиков надежными покрытиями из асфальта или бетона, эстакадами и мостами.</a:t>
            </a:r>
          </a:p>
          <a:p>
            <a:pPr algn="just"/>
            <a:endParaRPr lang="ru-RU" b="1" cap="all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1407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23528" y="554197"/>
            <a:ext cx="8607052" cy="582618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179331" rIns="0" bIns="88872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ГЕОТЕКСТИЛЬ ГЕОФЛАКС ДЛЯ ДОРОГ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kumimoji="0" lang="ru-RU" altLang="ru-RU" sz="199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                                                               </a:t>
            </a:r>
            <a:endParaRPr lang="ru-RU" altLang="ru-RU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Использование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геотекстиля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при проектировании дорог на слабых основаниях гарантирует:</a:t>
            </a:r>
            <a:endParaRPr kumimoji="0" lang="ru-RU" altLang="ru-RU" sz="105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• 25%ую экономию стройматериалов;</a:t>
            </a:r>
            <a:b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• устойчивость дорожного пирога;</a:t>
            </a:r>
            <a:b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• предотвращение плывучести;</a:t>
            </a:r>
            <a:b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• надежность связывания конструкции.</a:t>
            </a:r>
            <a:endParaRPr kumimoji="0" lang="ru-RU" altLang="ru-RU" sz="105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Применение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геотекстиля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наиболее эффективно в сочетании с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геосеткой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что при перераспределении нагрузок служит созданию противоскользящего покрытия.</a:t>
            </a:r>
          </a:p>
        </p:txBody>
      </p:sp>
      <p:pic>
        <p:nvPicPr>
          <p:cNvPr id="1029" name="Picture 5" descr="Геотекстиль Геофлакс для дорог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772" y="1340768"/>
            <a:ext cx="3873636" cy="2724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17190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23528" y="15153"/>
            <a:ext cx="8568952" cy="69957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179331" rIns="0" bIns="88872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ГЕОСЕТКА ГЕОФЛАКС ДЛЯ ДОРОГ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kumimoji="0" lang="ru-RU" altLang="ru-RU" sz="245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                                                                       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Применение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геосетки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при проектировании автомобильных дорог в вечномерзлых грунтах дает возможность для улучшения характеристик по эксплуатации и снижения затрат на строительство на 45%.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Геосетка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при эксплуатации показывает высокую устойчивость к процессу деформирования.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В современной обстановке современные принципы проектирования автомобильных дорог требуют стремиться к увеличению периода эксплуатации материалов, используемых при обустройстве дорожных покрытий. Нам отлично известно, что долговечность дорожного пирога зависит от соответствия всем запросам отрасли, проведения работ в соответствии с требованиями заказчиков, нормами существующих стандартов.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50" name="Picture 2" descr="Геосетка Геофлакс для дорог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620688"/>
            <a:ext cx="6120680" cy="3346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73067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116632"/>
            <a:ext cx="786701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СПИСОК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 ЛИТЕРАТУРЫ</a:t>
            </a:r>
            <a:endParaRPr lang="ru-RU" sz="1400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 Косцов А.В., Бахирев И.А., Боровик Е.Н., </a:t>
            </a:r>
            <a:r>
              <a:rPr lang="ru-RU" sz="1600" dirty="0" err="1" smtClean="0">
                <a:solidFill>
                  <a:schemeClr val="accent2">
                    <a:lumMod val="75000"/>
                  </a:schemeClr>
                </a:solidFill>
              </a:rPr>
              <a:t>Мартяхин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 Д.С., Транспортная планировка городов. Учебное пособие. А-</a:t>
            </a:r>
            <a:r>
              <a:rPr lang="ru-RU" sz="1600" dirty="0" err="1" smtClean="0">
                <a:solidFill>
                  <a:schemeClr val="accent2">
                    <a:lumMod val="75000"/>
                  </a:schemeClr>
                </a:solidFill>
              </a:rPr>
              <a:t>Проджект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. М.; 2017, -300с.</a:t>
            </a:r>
            <a:endParaRPr lang="ru-RU" sz="14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 err="1" smtClean="0">
                <a:solidFill>
                  <a:schemeClr val="accent2">
                    <a:lumMod val="75000"/>
                  </a:schemeClr>
                </a:solidFill>
              </a:rPr>
              <a:t>Шукуров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И.С., Луняков И.Р., Халилов И.Р., Курсовое и дипломное проектирование по градостроительству. Учебное пособие. Издательство Ассоциации строительных вузов. М.; 2015, -328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Овечкин Е.В.,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Фишельсон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М.С. Городской транспорт. М.; 2013. – 245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Градостроительство. Планировка и застройка городских и сельских поселений СНиП РК 3.01-01-2008, Астана,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2008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Гуревич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и др. Справочник проектировщика городских дорог. М.,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. 1968.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Гохман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В.А. и др. Пересечение и примыкание автомобильных дорог: М., высшая школа, 1989. - 319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Меркулов Е.А. Городские дороги. Учебник для вузов. М., «Высшая школа», 1973.- 456с.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Меркулов Е.А. и др. Примеры проектирования дорог и сетей пассажирского транспорта в городах. М., «Высшая школа», 1962. – 265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Милашечкин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А.А. и др. Узлы автомобильных дорог. М., «Транспорт», 1966. – 366с.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Меркулов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Е.А. и др. Сборник конструкций городских дорог. М.,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, 1967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.–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186 с.</a:t>
            </a: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Озеленение населенных мест: Справочник /Ерохин Г.П. и др., М., «Высшая школа», 1974. – 123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Орнатский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Н.П. Проектирование городских скоростных дорог. М., «Высшая школа», 1974.- 123 с.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Информационно	–	аналитический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журнал «Автомобильные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	дороги»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ЗАО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«Издательство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«Дороги», Москва, комитет по печати РФ, ежемесячник.»</a:t>
            </a:r>
          </a:p>
        </p:txBody>
      </p:sp>
    </p:spTree>
    <p:extLst>
      <p:ext uri="{BB962C8B-B14F-4D97-AF65-F5344CB8AC3E}">
        <p14:creationId xmlns:p14="http://schemas.microsoft.com/office/powerpoint/2010/main" val="81807457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2048</TotalTime>
  <Words>311</Words>
  <Application>Microsoft Office PowerPoint</Application>
  <PresentationFormat>Экран (4:3)</PresentationFormat>
  <Paragraphs>40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Century Gothic</vt:lpstr>
      <vt:lpstr>Wingdings 3</vt:lpstr>
      <vt:lpstr>Легкий дым</vt:lpstr>
      <vt:lpstr> Основы проектирования городских дорог и улиц</vt:lpstr>
      <vt:lpstr>Тема 1. Лекция 1  Основные принципы планирования дорог.  </vt:lpstr>
      <vt:lpstr>Для обеспечения покрытий дорог факторами долговечности неотъемлемую роль играет разработка проектирования дорог. В техническом задании на разработку проекта сегодня важным значением обладает использование геосинетических материалов. Особенности проектирования дорог связаны с условиями их прокладки, нюансами геологии на территории строительства и заключаются в обеспечении их качества и долговечности покрытия. Купить геосинтетики Геофлакс для проектирования автомобильных дорог по ГОСТ можно в компании GeoSM, много лет занимающейся производством и продажами всего ассортимента этих материалов по наилучшим ценам. Для производства наших материалов для дорожных работ мы разработали уникальную, запатентованную технологию. Мы много лет специализируемся на изготовлении высококачественных и уникальных геосинтетиков Геофлакс: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Условия Эксплуатации дорожных конструкций</dc:title>
  <dc:creator>svkube</dc:creator>
  <cp:lastModifiedBy>Asus</cp:lastModifiedBy>
  <cp:revision>81</cp:revision>
  <dcterms:created xsi:type="dcterms:W3CDTF">2014-09-03T06:40:38Z</dcterms:created>
  <dcterms:modified xsi:type="dcterms:W3CDTF">2021-11-30T04:05:15Z</dcterms:modified>
</cp:coreProperties>
</file>